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316" r:id="rId3"/>
    <p:sldId id="317" r:id="rId4"/>
    <p:sldId id="318" r:id="rId5"/>
    <p:sldId id="319" r:id="rId6"/>
    <p:sldId id="320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2" r:id="rId17"/>
    <p:sldId id="333" r:id="rId18"/>
    <p:sldId id="334" r:id="rId19"/>
    <p:sldId id="336" r:id="rId20"/>
    <p:sldId id="335" r:id="rId21"/>
    <p:sldId id="339" r:id="rId22"/>
    <p:sldId id="340" r:id="rId23"/>
    <p:sldId id="341" r:id="rId24"/>
    <p:sldId id="343" r:id="rId25"/>
    <p:sldId id="342" r:id="rId26"/>
    <p:sldId id="344" r:id="rId27"/>
    <p:sldId id="345" r:id="rId28"/>
    <p:sldId id="346" r:id="rId29"/>
    <p:sldId id="347" r:id="rId30"/>
    <p:sldId id="348" r:id="rId31"/>
    <p:sldId id="349" r:id="rId32"/>
    <p:sldId id="350" r:id="rId33"/>
    <p:sldId id="351" r:id="rId34"/>
    <p:sldId id="352" r:id="rId35"/>
    <p:sldId id="353" r:id="rId36"/>
    <p:sldId id="354" r:id="rId37"/>
    <p:sldId id="355" r:id="rId38"/>
    <p:sldId id="356" r:id="rId39"/>
    <p:sldId id="358" r:id="rId40"/>
    <p:sldId id="357" r:id="rId41"/>
    <p:sldId id="359" r:id="rId42"/>
    <p:sldId id="360" r:id="rId43"/>
    <p:sldId id="361" r:id="rId44"/>
    <p:sldId id="362" r:id="rId45"/>
    <p:sldId id="363" r:id="rId46"/>
    <p:sldId id="364" r:id="rId47"/>
    <p:sldId id="365" r:id="rId48"/>
    <p:sldId id="366" r:id="rId49"/>
    <p:sldId id="368" r:id="rId50"/>
    <p:sldId id="367" r:id="rId51"/>
    <p:sldId id="369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>
    <p:extLst/>
  </p:cmAuthor>
  <p:cmAuthor id="2" name="David A. Beck" initials="DAB [2]" lastIdx="1" clrIdx="1">
    <p:extLst/>
  </p:cmAuthor>
  <p:cmAuthor id="3" name="David A. Beck" initials="DAB [2] [2]" lastIdx="1" clrIdx="2">
    <p:extLst/>
  </p:cmAuthor>
  <p:cmAuthor id="4" name="David A. Beck" initials="DAB [3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98"/>
    <p:restoredTop sz="84326"/>
  </p:normalViewPr>
  <p:slideViewPr>
    <p:cSldViewPr snapToGrid="0" snapToObjects="1">
      <p:cViewPr>
        <p:scale>
          <a:sx n="100" d="100"/>
          <a:sy n="100" d="100"/>
        </p:scale>
        <p:origin x="1120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commentAuthors" Target="commentAuthors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2/6/18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73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99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066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6411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457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410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5989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781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1558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238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620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409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164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3460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04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0858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926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6875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777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911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0696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72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724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249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342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283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4705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1686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22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9272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6312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326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37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166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706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358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671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constructing a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 of differences in expression (D; Fig. 3c), we reduce the test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a one-sample t-test in which the sole source of uncertainty is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spread in differences. The spread within X and Y has been factored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 of the analysis, making the test of expression difference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sensitive.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843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082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898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811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1491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4349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20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2592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248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604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12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07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140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7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0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6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9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hyperlink" Target="https://uwdirect.github.io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en.wikipedia.org/wiki/Binomial_test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hyperlink" Target="http://tylervigen.com/spurious-correlation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60" y="2082217"/>
            <a:ext cx="7772400" cy="757495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Data Science Methods for Cutting-edge Tech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5259946"/>
            <a:ext cx="8705850" cy="115045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David A. C. Beck (dacb)</a:t>
            </a:r>
          </a:p>
          <a:p>
            <a:r>
              <a:rPr lang="en-US" dirty="0" smtClean="0"/>
              <a:t>Chemical Engineering &amp; </a:t>
            </a:r>
            <a:r>
              <a:rPr lang="en-US" dirty="0" err="1" smtClean="0"/>
              <a:t>eScience</a:t>
            </a:r>
            <a:r>
              <a:rPr lang="en-US" dirty="0" smtClean="0"/>
              <a:t> Institute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92900"/>
            <a:ext cx="9144000" cy="1430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59670" y="1261298"/>
            <a:ext cx="283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Advancing data-intensive </a:t>
            </a:r>
            <a:r>
              <a:rPr lang="en-US" dirty="0" smtClean="0"/>
              <a:t>discovery in all fields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4360" y="1271446"/>
            <a:ext cx="263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Knowledge and solutions for a changing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78" y="339363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139" y="355598"/>
            <a:ext cx="876300" cy="967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232" y="204582"/>
            <a:ext cx="1418994" cy="1418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90984" y="1623576"/>
            <a:ext cx="221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 boundless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8600" y="48626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8600" y="2976193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28600" y="2812059"/>
            <a:ext cx="8705850" cy="217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UW DIRECT</a:t>
            </a:r>
          </a:p>
          <a:p>
            <a:r>
              <a:rPr lang="en-US" sz="2800" dirty="0" smtClean="0"/>
              <a:t>(</a:t>
            </a:r>
            <a:r>
              <a:rPr lang="es-ES" sz="2800" dirty="0"/>
              <a:t>Métodos de ciencia de datos para tecnología de punta</a:t>
            </a:r>
            <a:r>
              <a:rPr lang="en-US" sz="2800" dirty="0" smtClean="0"/>
              <a:t>) </a:t>
            </a:r>
          </a:p>
          <a:p>
            <a:r>
              <a:rPr lang="en-US" sz="3600" dirty="0">
                <a:hlinkClick r:id="rId6"/>
              </a:rPr>
              <a:t>https://</a:t>
            </a:r>
            <a:r>
              <a:rPr lang="en-US" sz="3600" dirty="0" smtClean="0">
                <a:hlinkClick r:id="rId6"/>
              </a:rPr>
              <a:t>uwdirect.github.io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8605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922327" cy="5057172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an error bar?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does an error bar actually measure?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Two samples of size </a:t>
            </a:r>
            <a:r>
              <a:rPr lang="en-US" i="1" dirty="0" smtClean="0">
                <a:latin typeface="Calibri" charset="0"/>
              </a:rPr>
              <a:t>n</a:t>
            </a: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One has apparent mean of 0, the other of 10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err="1" smtClean="0">
                <a:latin typeface="Calibri" charset="0"/>
              </a:rPr>
              <a:t>s.d.</a:t>
            </a:r>
            <a:r>
              <a:rPr lang="en-US" dirty="0" smtClean="0">
                <a:latin typeface="Calibri" charset="0"/>
              </a:rPr>
              <a:t> we are already familiar with (standard deviation)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err="1" smtClean="0">
                <a:latin typeface="Calibri" charset="0"/>
              </a:rPr>
              <a:t>s.e.m</a:t>
            </a:r>
            <a:r>
              <a:rPr lang="en-US" dirty="0" smtClean="0">
                <a:latin typeface="Calibri" charset="0"/>
              </a:rPr>
              <a:t>. is standard error of the mean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95% CI is the interval that will contain the mean 95% / time</a:t>
            </a: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561" r="51314" b="55037"/>
          <a:stretch/>
        </p:blipFill>
        <p:spPr>
          <a:xfrm>
            <a:off x="2590800" y="3557763"/>
            <a:ext cx="2854036" cy="15817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Error bars. Points of significance.  Nature, 2013. </a:t>
            </a:r>
            <a:endParaRPr lang="en-US" sz="1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28983"/>
          <a:stretch/>
        </p:blipFill>
        <p:spPr>
          <a:xfrm>
            <a:off x="5902036" y="3673896"/>
            <a:ext cx="2210881" cy="1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4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an error bar?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Error bars. Points of significance.  Nature, 2013. 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2743199" y="6257262"/>
            <a:ext cx="608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863" y="2648081"/>
            <a:ext cx="63246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8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an error bar?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Some sub-domains of science and engineering have community standards about which type of error bar to use.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Know you audience!</a:t>
            </a:r>
          </a:p>
          <a:p>
            <a:pPr lvl="2"/>
            <a:r>
              <a:rPr lang="en-US" i="1" dirty="0" smtClean="0"/>
              <a:t>Nature Methods </a:t>
            </a:r>
            <a:r>
              <a:rPr lang="en-US" dirty="0" err="1" smtClean="0"/>
              <a:t>papersin</a:t>
            </a:r>
            <a:r>
              <a:rPr lang="en-US" dirty="0" smtClean="0"/>
              <a:t> 2012: The </a:t>
            </a:r>
            <a:r>
              <a:rPr lang="en-US" dirty="0"/>
              <a:t>type of error bars was nearly evenly split between </a:t>
            </a:r>
            <a:r>
              <a:rPr lang="en-US" dirty="0" err="1"/>
              <a:t>s.d.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s.e.m</a:t>
            </a:r>
            <a:r>
              <a:rPr lang="en-US" dirty="0"/>
              <a:t>. bars (45% versus 49%, respectively). In 5% of cases the </a:t>
            </a:r>
            <a:r>
              <a:rPr lang="en-US" dirty="0" smtClean="0"/>
              <a:t>error bar </a:t>
            </a:r>
            <a:r>
              <a:rPr lang="en-US" dirty="0"/>
              <a:t>type was not specified in the </a:t>
            </a:r>
            <a:r>
              <a:rPr lang="en-US" dirty="0" smtClean="0"/>
              <a:t>legend.  In only 1 case was 95% CI used.</a:t>
            </a:r>
            <a:endParaRPr lang="en-US" dirty="0"/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Error bars. Points of significance.  Nature, 2013. 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2743199" y="6257262"/>
            <a:ext cx="608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90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an error bar?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err="1" smtClean="0">
                <a:latin typeface="Calibri" charset="0"/>
              </a:rPr>
              <a:t>s.d.</a:t>
            </a:r>
            <a:r>
              <a:rPr lang="en-US" dirty="0" smtClean="0">
                <a:latin typeface="Calibri" charset="0"/>
              </a:rPr>
              <a:t> error bars tell us about the the spread of the population, i.e. variation in data, not error in measurement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err="1" smtClean="0">
                <a:latin typeface="Calibri" charset="0"/>
              </a:rPr>
              <a:t>s.e.m</a:t>
            </a:r>
            <a:r>
              <a:rPr lang="en-US" dirty="0" smtClean="0">
                <a:latin typeface="Calibri" charset="0"/>
              </a:rPr>
              <a:t>. error bars tell us about uncertainty in the mean and its dependency on sample size, </a:t>
            </a:r>
            <a:r>
              <a:rPr lang="en-US" i="1" dirty="0" smtClean="0">
                <a:latin typeface="Calibri" charset="0"/>
              </a:rPr>
              <a:t>n</a:t>
            </a: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43199" y="6257262"/>
            <a:ext cx="608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8983"/>
          <a:stretch/>
        </p:blipFill>
        <p:spPr>
          <a:xfrm>
            <a:off x="3466559" y="4725200"/>
            <a:ext cx="2210881" cy="1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0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an error bar?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Confidence interval error bars tell us about the reliability of the measurement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Error bars. Points of significance.  Nature, 2013. 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2743199" y="6257262"/>
            <a:ext cx="608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199" y="3265164"/>
            <a:ext cx="4530437" cy="35153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12327" y="3186545"/>
            <a:ext cx="2701637" cy="23414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40927" y="6297476"/>
            <a:ext cx="2701637" cy="5424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743199" y="6534260"/>
            <a:ext cx="5451765" cy="2864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4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an error bar?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Relationship between </a:t>
            </a:r>
            <a:r>
              <a:rPr lang="en-US" dirty="0" err="1" smtClean="0">
                <a:latin typeface="Calibri" charset="0"/>
              </a:rPr>
              <a:t>s.e.m</a:t>
            </a:r>
            <a:r>
              <a:rPr lang="en-US" dirty="0" smtClean="0">
                <a:latin typeface="Calibri" charset="0"/>
              </a:rPr>
              <a:t>., 95% CI, and </a:t>
            </a:r>
            <a:r>
              <a:rPr lang="en-US" i="1" dirty="0" smtClean="0">
                <a:latin typeface="Calibri" charset="0"/>
              </a:rPr>
              <a:t>p-</a:t>
            </a:r>
            <a:r>
              <a:rPr lang="en-US" dirty="0" smtClean="0">
                <a:latin typeface="Calibri" charset="0"/>
              </a:rPr>
              <a:t>value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Error bars. Points of significance.  Nature, 2013. 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2743199" y="6257262"/>
            <a:ext cx="608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3006062"/>
            <a:ext cx="61976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7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an error bar?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Know your error bar type!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Be clear about your error bar type in figure legend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Don’t choose an error bar type to ”make things look significant!”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Error bars. Points of significance.  Nature, 2013. 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2743199" y="6257262"/>
            <a:ext cx="608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9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an error bar?</a:t>
            </a:r>
          </a:p>
          <a:p>
            <a:pPr lvl="1"/>
            <a:r>
              <a:rPr lang="en-US" dirty="0"/>
              <a:t>Be wary of error bars for small sample </a:t>
            </a:r>
            <a:r>
              <a:rPr lang="en-US" dirty="0" smtClean="0"/>
              <a:t>sizes</a:t>
            </a:r>
          </a:p>
          <a:p>
            <a:pPr lvl="2"/>
            <a:r>
              <a:rPr lang="en-US" dirty="0"/>
              <a:t>T</a:t>
            </a:r>
            <a:r>
              <a:rPr lang="en-US" dirty="0" smtClean="0"/>
              <a:t>hey </a:t>
            </a:r>
            <a:r>
              <a:rPr lang="en-US" dirty="0"/>
              <a:t>are not </a:t>
            </a:r>
            <a:r>
              <a:rPr lang="en-US" dirty="0" smtClean="0"/>
              <a:t>robust estimates (as we have seen last lecture)</a:t>
            </a:r>
          </a:p>
          <a:p>
            <a:pPr lvl="2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Error bars. Points of significance.  Nature, 2013. 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2743199" y="6257262"/>
            <a:ext cx="608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6881" b="34448"/>
          <a:stretch/>
        </p:blipFill>
        <p:spPr>
          <a:xfrm>
            <a:off x="3359726" y="3086425"/>
            <a:ext cx="3027219" cy="357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1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Significance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statistical </a:t>
            </a:r>
            <a:r>
              <a:rPr lang="en-US" dirty="0" smtClean="0"/>
              <a:t>significance?</a:t>
            </a:r>
          </a:p>
        </p:txBody>
      </p:sp>
      <p:sp>
        <p:nvSpPr>
          <p:cNvPr id="8" name="Rectangle 7"/>
          <p:cNvSpPr/>
          <p:nvPr/>
        </p:nvSpPr>
        <p:spPr>
          <a:xfrm>
            <a:off x="2743199" y="6257262"/>
            <a:ext cx="608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9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Significance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Let’s walk through an example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</a:t>
            </a:r>
            <a:r>
              <a:rPr lang="en-US" sz="1000" dirty="0" smtClean="0"/>
              <a:t>, p-values, t-tests. Points of significance.  Nature, 2013. 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2743199" y="6257262"/>
            <a:ext cx="608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230" r="62758" b="50899"/>
          <a:stretch/>
        </p:blipFill>
        <p:spPr>
          <a:xfrm>
            <a:off x="2743199" y="2498247"/>
            <a:ext cx="3505200" cy="35764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36090" y="3620998"/>
            <a:ext cx="4180610" cy="22337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420590" y="2467469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2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Questions from the AM?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How many finished the notebook?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How many got stuck on interpolating the CDF and inverse CDF?</a:t>
            </a:r>
          </a:p>
        </p:txBody>
      </p:sp>
    </p:spTree>
    <p:extLst>
      <p:ext uri="{BB962C8B-B14F-4D97-AF65-F5344CB8AC3E}">
        <p14:creationId xmlns:p14="http://schemas.microsoft.com/office/powerpoint/2010/main" val="38391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Significance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Let’s walk through an example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</a:t>
            </a:r>
            <a:r>
              <a:rPr lang="en-US" sz="1000" dirty="0" smtClean="0"/>
              <a:t>, p-values, t-tests. Points of significance.  Nature, 2013. 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2743199" y="6257262"/>
            <a:ext cx="608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230" r="62758" b="50899"/>
          <a:stretch/>
        </p:blipFill>
        <p:spPr>
          <a:xfrm>
            <a:off x="2743199" y="2498247"/>
            <a:ext cx="3505200" cy="35764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20590" y="2467469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85290" y="3840241"/>
            <a:ext cx="3863109" cy="1201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2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Significance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Let’s walk through an example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</a:t>
            </a:r>
            <a:r>
              <a:rPr lang="en-US" sz="1000" dirty="0" smtClean="0"/>
              <a:t>, p-values, t-tests. Points of significance.  Nature, 2013. 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2743199" y="6257262"/>
            <a:ext cx="608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230" r="62758" b="50899"/>
          <a:stretch/>
        </p:blipFill>
        <p:spPr>
          <a:xfrm>
            <a:off x="2743199" y="2498247"/>
            <a:ext cx="3505200" cy="35764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20590" y="2467469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54600" y="3840241"/>
            <a:ext cx="1193799" cy="1201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61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Significance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Let’s walk through an example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</a:t>
            </a:r>
            <a:r>
              <a:rPr lang="en-US" sz="1000" dirty="0" smtClean="0"/>
              <a:t>, p-values, t-tests. Points of significance.  Nature, 2013. 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2743199" y="6257262"/>
            <a:ext cx="608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230" r="62758" b="50899"/>
          <a:stretch/>
        </p:blipFill>
        <p:spPr>
          <a:xfrm>
            <a:off x="2743199" y="2498247"/>
            <a:ext cx="3505200" cy="35764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20590" y="2467469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5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Significance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</a:t>
            </a:r>
            <a:r>
              <a:rPr lang="en-US" sz="1000" dirty="0" smtClean="0"/>
              <a:t>, p-values, t-tests. Points of significance.  Nature, 2013. </a:t>
            </a:r>
            <a:endParaRPr lang="en-US" sz="1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230" r="62758" b="50899"/>
          <a:stretch/>
        </p:blipFill>
        <p:spPr>
          <a:xfrm>
            <a:off x="3667990" y="3071319"/>
            <a:ext cx="3505200" cy="35764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20590" y="2467469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Statistical significance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the likelihood the difference between our observation and the reference is due to random chance?</a:t>
            </a:r>
          </a:p>
        </p:txBody>
      </p:sp>
      <p:sp>
        <p:nvSpPr>
          <p:cNvPr id="9" name="Rectangle 8"/>
          <p:cNvSpPr/>
          <p:nvPr/>
        </p:nvSpPr>
        <p:spPr>
          <a:xfrm>
            <a:off x="6684817" y="3310441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9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Significance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</a:t>
            </a:r>
            <a:r>
              <a:rPr lang="en-US" sz="1000" dirty="0" smtClean="0"/>
              <a:t>, p-values, t-tests. Points of significance.  Nature, 2013. </a:t>
            </a:r>
            <a:endParaRPr lang="en-US" sz="1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Statistical significance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 reference 𝜇 is characterized by a distribution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In significance testing we call it the null distribution</a:t>
            </a:r>
            <a:endParaRPr lang="en-US" i="1" baseline="-25000" dirty="0" smtClean="0">
              <a:latin typeface="Calibri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9073" t="871" r="31915" b="55031"/>
          <a:stretch/>
        </p:blipFill>
        <p:spPr>
          <a:xfrm>
            <a:off x="4045527" y="3445329"/>
            <a:ext cx="3505200" cy="32120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53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Significance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</a:t>
            </a:r>
            <a:r>
              <a:rPr lang="en-US" sz="1000" dirty="0" smtClean="0"/>
              <a:t>, p-values, t-tests. Points of significance.  Nature, 2013. </a:t>
            </a:r>
            <a:endParaRPr lang="en-US" sz="1000" dirty="0"/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Statistical significance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 reference 𝜇 is characterized by a distribution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Locate our observation in the null distribution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69977" t="899" r="1011" b="50000"/>
          <a:stretch/>
        </p:blipFill>
        <p:spPr>
          <a:xfrm>
            <a:off x="4045527" y="3204029"/>
            <a:ext cx="3505200" cy="357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8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Significance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</a:t>
            </a:r>
            <a:r>
              <a:rPr lang="en-US" sz="1000" dirty="0" smtClean="0"/>
              <a:t>, p-values, t-tests. Points of significance.  Nature, 2013. </a:t>
            </a:r>
            <a:endParaRPr lang="en-US" sz="1000" dirty="0"/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Statistical significance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 reference 𝜇 is characterized by a distribution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We can ask how likely is it that our observation was drawn from the null distribution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69977" t="4685" r="1011" b="53380"/>
          <a:stretch/>
        </p:blipFill>
        <p:spPr>
          <a:xfrm>
            <a:off x="4058227" y="3602911"/>
            <a:ext cx="3505200" cy="30544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5900" y="4745420"/>
            <a:ext cx="336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is one transformation </a:t>
            </a:r>
            <a:r>
              <a:rPr lang="en-US" smtClean="0"/>
              <a:t>of H</a:t>
            </a:r>
            <a:r>
              <a:rPr lang="en-US" baseline="-25000" smtClean="0"/>
              <a:t>0</a:t>
            </a:r>
            <a:r>
              <a:rPr lang="en-US" smtClean="0"/>
              <a:t>(x</a:t>
            </a:r>
            <a:r>
              <a:rPr lang="en-US" dirty="0" smtClean="0"/>
              <a:t>) that we can use to test this?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50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p</a:t>
            </a:r>
            <a:r>
              <a:rPr lang="en-US" dirty="0" smtClean="0"/>
              <a:t>-values</a:t>
            </a:r>
            <a:endParaRPr lang="en-US" i="1" dirty="0"/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Statistical significance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 </a:t>
            </a:r>
            <a:r>
              <a:rPr lang="en-US" i="1" dirty="0" smtClean="0">
                <a:latin typeface="Calibri" charset="0"/>
              </a:rPr>
              <a:t>p-</a:t>
            </a:r>
            <a:r>
              <a:rPr lang="en-US" dirty="0" smtClean="0">
                <a:latin typeface="Calibri" charset="0"/>
              </a:rPr>
              <a:t>value is the probability of sampling another observation from H</a:t>
            </a:r>
            <a:r>
              <a:rPr lang="en-US" baseline="-25000" dirty="0" smtClean="0">
                <a:latin typeface="Calibri" charset="0"/>
              </a:rPr>
              <a:t>0</a:t>
            </a:r>
            <a:r>
              <a:rPr lang="en-US" dirty="0" smtClean="0">
                <a:latin typeface="Calibri" charset="0"/>
              </a:rPr>
              <a:t> that is as far or farther away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5103" t="4685" r="1012" b="53380"/>
          <a:stretch/>
        </p:blipFill>
        <p:spPr>
          <a:xfrm>
            <a:off x="495300" y="4128786"/>
            <a:ext cx="8173027" cy="22008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</a:t>
            </a:r>
            <a:r>
              <a:rPr lang="en-US" sz="1000" dirty="0" smtClean="0"/>
              <a:t>, p-values, t-tests. Points of significance.  Nature, 2013.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2081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p</a:t>
            </a:r>
            <a:r>
              <a:rPr lang="en-US" dirty="0"/>
              <a:t>-values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 </a:t>
            </a:r>
            <a:r>
              <a:rPr lang="en-US" i="1" dirty="0" smtClean="0">
                <a:latin typeface="Calibri" charset="0"/>
              </a:rPr>
              <a:t>p-</a:t>
            </a:r>
            <a:r>
              <a:rPr lang="en-US" dirty="0" smtClean="0">
                <a:latin typeface="Calibri" charset="0"/>
              </a:rPr>
              <a:t>values do not: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Measure the probability a hypothesis is </a:t>
            </a:r>
            <a:r>
              <a:rPr lang="en-US" b="1" dirty="0" smtClean="0">
                <a:latin typeface="Calibri" charset="0"/>
              </a:rPr>
              <a:t>true</a:t>
            </a: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Measure the probability your data were produced by random chance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Tell you anything about effect size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Tell you anything about the importance of a result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0500" y="6451600"/>
            <a:ext cx="3583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Highlights from the ASA statement on </a:t>
            </a:r>
            <a:r>
              <a:rPr lang="en-US" sz="1400" i="1" dirty="0" smtClean="0"/>
              <a:t>p-</a:t>
            </a:r>
            <a:r>
              <a:rPr lang="en-US" sz="1400" dirty="0" smtClean="0"/>
              <a:t>values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5813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Power (prelude)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effect size?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We’ve seen that sample parameter estimates improve with </a:t>
            </a:r>
            <a:r>
              <a:rPr lang="en-US" i="1" dirty="0" smtClean="0">
                <a:latin typeface="Calibri" charset="0"/>
              </a:rPr>
              <a:t>n</a:t>
            </a:r>
            <a:r>
              <a:rPr lang="en-US" dirty="0" smtClean="0">
                <a:latin typeface="Calibri" charset="0"/>
              </a:rPr>
              <a:t> (last week’s class)</a:t>
            </a: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Similarly, our ability to detect small effect sizes improves with increasing </a:t>
            </a:r>
            <a:r>
              <a:rPr lang="en-US" i="1" dirty="0" smtClean="0">
                <a:latin typeface="Calibri" charset="0"/>
              </a:rPr>
              <a:t>n</a:t>
            </a:r>
            <a:r>
              <a:rPr lang="en-US" i="1" baseline="-25000" dirty="0" smtClean="0">
                <a:latin typeface="Calibri" charset="0"/>
              </a:rPr>
              <a:t>1</a:t>
            </a:r>
            <a:r>
              <a:rPr lang="en-US" i="1" dirty="0" smtClean="0">
                <a:latin typeface="Calibri" charset="0"/>
              </a:rPr>
              <a:t> </a:t>
            </a:r>
            <a:r>
              <a:rPr lang="en-US" dirty="0" smtClean="0">
                <a:latin typeface="Calibri" charset="0"/>
              </a:rPr>
              <a:t>and </a:t>
            </a:r>
            <a:r>
              <a:rPr lang="en-US" i="1" dirty="0" smtClean="0">
                <a:latin typeface="Calibri" charset="0"/>
              </a:rPr>
              <a:t>n</a:t>
            </a:r>
            <a:r>
              <a:rPr lang="en-US" i="1" baseline="-25000" dirty="0" smtClean="0">
                <a:latin typeface="Calibri" charset="0"/>
              </a:rPr>
              <a:t>2</a:t>
            </a:r>
            <a:endParaRPr lang="en-US" baseline="-25000" dirty="0" smtClean="0">
              <a:latin typeface="Calibri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266" y="1803096"/>
            <a:ext cx="2633022" cy="920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116" y="2906408"/>
            <a:ext cx="3543300" cy="812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7616" y="2758656"/>
            <a:ext cx="41656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6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Error bars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Significance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i="1" dirty="0" smtClean="0">
                <a:latin typeface="Calibri" charset="0"/>
              </a:rPr>
              <a:t>p-</a:t>
            </a:r>
            <a:r>
              <a:rPr lang="en-US" dirty="0" smtClean="0">
                <a:latin typeface="Calibri" charset="0"/>
              </a:rPr>
              <a:t>values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i="1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Hypothesis testing</a:t>
            </a:r>
          </a:p>
        </p:txBody>
      </p:sp>
    </p:spTree>
    <p:extLst>
      <p:ext uri="{BB962C8B-B14F-4D97-AF65-F5344CB8AC3E}">
        <p14:creationId xmlns:p14="http://schemas.microsoft.com/office/powerpoint/2010/main" val="206784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p</a:t>
            </a:r>
            <a:r>
              <a:rPr lang="en-US" dirty="0"/>
              <a:t>-values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 </a:t>
            </a:r>
            <a:r>
              <a:rPr lang="en-US" i="1" dirty="0" smtClean="0">
                <a:latin typeface="Calibri" charset="0"/>
              </a:rPr>
              <a:t>p-</a:t>
            </a:r>
            <a:r>
              <a:rPr lang="en-US" dirty="0" smtClean="0">
                <a:latin typeface="Calibri" charset="0"/>
              </a:rPr>
              <a:t>values do tell you that given our belief in the null hypothesis (H</a:t>
            </a:r>
            <a:r>
              <a:rPr lang="en-US" baseline="-25000" dirty="0" smtClean="0">
                <a:latin typeface="Calibri" charset="0"/>
              </a:rPr>
              <a:t>0</a:t>
            </a:r>
            <a:r>
              <a:rPr lang="en-US" dirty="0" smtClean="0">
                <a:latin typeface="Calibri" charset="0"/>
              </a:rPr>
              <a:t>) a low probability event has occurred when </a:t>
            </a:r>
            <a:r>
              <a:rPr lang="en-US" i="1" dirty="0" smtClean="0">
                <a:latin typeface="Calibri" charset="0"/>
              </a:rPr>
              <a:t>p </a:t>
            </a:r>
            <a:r>
              <a:rPr lang="en-US" dirty="0" smtClean="0">
                <a:latin typeface="Calibri" charset="0"/>
              </a:rPr>
              <a:t>is low.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r>
              <a:rPr lang="en-US" dirty="0" smtClean="0"/>
              <a:t>“The </a:t>
            </a:r>
            <a:r>
              <a:rPr lang="en-US" dirty="0"/>
              <a:t>degree of improbability is </a:t>
            </a:r>
            <a:r>
              <a:rPr lang="en-US" dirty="0" smtClean="0"/>
              <a:t>evidence against </a:t>
            </a:r>
            <a:r>
              <a:rPr lang="en-US" dirty="0"/>
              <a:t>H0 and supports the alternative hypothesis that </a:t>
            </a:r>
            <a:r>
              <a:rPr lang="en-US" dirty="0" smtClean="0"/>
              <a:t>the sample </a:t>
            </a:r>
            <a:r>
              <a:rPr lang="en-US" dirty="0"/>
              <a:t>actually comes from a population whose mean is </a:t>
            </a:r>
            <a:r>
              <a:rPr lang="en-US" dirty="0" smtClean="0"/>
              <a:t>different than 𝜇.“</a:t>
            </a:r>
            <a:endParaRPr lang="en-US" dirty="0" smtClean="0">
              <a:latin typeface="Calibri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</a:t>
            </a:r>
            <a:r>
              <a:rPr lang="en-US" sz="1000" dirty="0" smtClean="0"/>
              <a:t>, p-values, t-tests. Points of significance.  Nature, 2013.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0132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p</a:t>
            </a:r>
            <a:r>
              <a:rPr lang="en-US" dirty="0"/>
              <a:t>-values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We call a result significant if the </a:t>
            </a:r>
            <a:r>
              <a:rPr lang="en-US" i="1" dirty="0" smtClean="0">
                <a:latin typeface="Calibri" charset="0"/>
              </a:rPr>
              <a:t>p-</a:t>
            </a:r>
            <a:r>
              <a:rPr lang="en-US" dirty="0" smtClean="0">
                <a:latin typeface="Calibri" charset="0"/>
              </a:rPr>
              <a:t>value is below our significance threshold or α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Common </a:t>
            </a:r>
            <a:r>
              <a:rPr lang="en-US" dirty="0">
                <a:latin typeface="Calibri" charset="0"/>
              </a:rPr>
              <a:t>α</a:t>
            </a:r>
            <a:r>
              <a:rPr lang="en-US" dirty="0" smtClean="0">
                <a:latin typeface="Calibri" charset="0"/>
              </a:rPr>
              <a:t>’s are what?</a:t>
            </a:r>
          </a:p>
        </p:txBody>
      </p:sp>
    </p:spTree>
    <p:extLst>
      <p:ext uri="{BB962C8B-B14F-4D97-AF65-F5344CB8AC3E}">
        <p14:creationId xmlns:p14="http://schemas.microsoft.com/office/powerpoint/2010/main" val="171231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Hypothesis testing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How do we know the nature of H</a:t>
            </a:r>
            <a:r>
              <a:rPr lang="en-US" baseline="-25000" dirty="0" smtClean="0">
                <a:latin typeface="Calibri" charset="0"/>
              </a:rPr>
              <a:t>0</a:t>
            </a:r>
            <a:r>
              <a:rPr lang="en-US" dirty="0" smtClean="0">
                <a:latin typeface="Calibri" charset="0"/>
              </a:rPr>
              <a:t>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We can take </a:t>
            </a:r>
            <a:r>
              <a:rPr lang="en-US" dirty="0">
                <a:latin typeface="Calibri" charset="0"/>
              </a:rPr>
              <a:t>𝜇</a:t>
            </a:r>
            <a:r>
              <a:rPr lang="en-US" dirty="0" smtClean="0">
                <a:latin typeface="Calibri" charset="0"/>
              </a:rPr>
              <a:t> from previous measurements.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How do we estimate population </a:t>
            </a:r>
            <a:r>
              <a:rPr lang="en-US" dirty="0">
                <a:latin typeface="Calibri" charset="0"/>
              </a:rPr>
              <a:t>𝜎</a:t>
            </a:r>
            <a:r>
              <a:rPr lang="en-US" dirty="0" smtClean="0">
                <a:latin typeface="Calibri" charset="0"/>
              </a:rPr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00" y="3437944"/>
            <a:ext cx="4838700" cy="308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0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How do we know the nature of H</a:t>
            </a:r>
            <a:r>
              <a:rPr lang="en-US" baseline="-25000" dirty="0" smtClean="0">
                <a:latin typeface="Calibri" charset="0"/>
              </a:rPr>
              <a:t>0</a:t>
            </a:r>
            <a:r>
              <a:rPr lang="en-US" dirty="0" smtClean="0">
                <a:latin typeface="Calibri" charset="0"/>
              </a:rPr>
              <a:t>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We make one really important assumption...</a:t>
            </a:r>
            <a:endParaRPr lang="en-US" dirty="0" smtClean="0">
              <a:ea typeface="Cambria Math" charset="0"/>
              <a:cs typeface="Cambria Math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  <a:ea typeface="Cambria Math" charset="0"/>
                <a:cs typeface="Cambria Math" charset="0"/>
              </a:rPr>
              <a:t>The population standard deviation can be estimated from the sample </a:t>
            </a:r>
            <a:r>
              <a:rPr lang="en-US" dirty="0" err="1" smtClean="0">
                <a:latin typeface="Calibri" charset="0"/>
                <a:ea typeface="Cambria Math" charset="0"/>
                <a:cs typeface="Cambria Math" charset="0"/>
              </a:rPr>
              <a:t>s.d.</a:t>
            </a:r>
            <a:endParaRPr lang="en-US" dirty="0" smtClean="0">
              <a:latin typeface="Calibri" charset="0"/>
              <a:ea typeface="Cambria Math" charset="0"/>
              <a:cs typeface="Cambria Math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  <a:ea typeface="Cambria Math" charset="0"/>
              <a:cs typeface="Cambria Math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  <a:ea typeface="Cambria Math" charset="0"/>
                <a:cs typeface="Cambria Math" charset="0"/>
              </a:rPr>
              <a:t>Is this true?</a:t>
            </a:r>
            <a:endParaRPr lang="en-U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700" y="4767775"/>
            <a:ext cx="2959100" cy="188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3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spcBef>
                    <a:spcPts val="800"/>
                  </a:spcBef>
                  <a:buNone/>
                  <a:defRPr/>
                </a:pPr>
                <a:r>
                  <a:rPr lang="en-US" b="1" dirty="0" smtClean="0">
                    <a:solidFill>
                      <a:srgbClr val="FF0000"/>
                    </a:solidFill>
                    <a:latin typeface="Handwriting - Dakota" charset="0"/>
                    <a:ea typeface="Handwriting - Dakota" charset="0"/>
                    <a:cs typeface="Handwriting - Dakota" charset="0"/>
                  </a:rPr>
                  <a:t>Super important concept alert!</a:t>
                </a:r>
              </a:p>
              <a:p>
                <a:pPr>
                  <a:spcBef>
                    <a:spcPts val="800"/>
                  </a:spcBef>
                  <a:buFont typeface="Arial" charset="0"/>
                  <a:buChar char="•"/>
                  <a:defRPr/>
                </a:pPr>
                <a:r>
                  <a:rPr lang="en-US" dirty="0" smtClean="0">
                    <a:latin typeface="Calibri" charset="0"/>
                  </a:rPr>
                  <a:t>The central limit theorem (CLT):</a:t>
                </a:r>
              </a:p>
              <a:p>
                <a:pPr lvl="1">
                  <a:spcBef>
                    <a:spcPts val="800"/>
                  </a:spcBef>
                  <a:buFont typeface="Arial" charset="0"/>
                  <a:buChar char="•"/>
                  <a:defRPr/>
                </a:pPr>
                <a:r>
                  <a:rPr lang="en-US" dirty="0" smtClean="0">
                    <a:latin typeface="Calibri" charset="0"/>
                  </a:rPr>
                  <a:t>As </a:t>
                </a:r>
                <a:r>
                  <a:rPr lang="en-US" i="1" dirty="0" smtClean="0">
                    <a:latin typeface="Calibri" charset="0"/>
                  </a:rPr>
                  <a:t>n</a:t>
                </a:r>
                <a:r>
                  <a:rPr lang="en-US" dirty="0" smtClean="0">
                    <a:latin typeface="Calibri" charset="0"/>
                  </a:rPr>
                  <a:t> increases,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dirty="0" smtClean="0">
                    <a:latin typeface="Calibri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dirty="0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i="1" dirty="0" smtClean="0"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dirty="0" smtClean="0">
                  <a:latin typeface="Calibri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704" t="-1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4009" y="3571224"/>
            <a:ext cx="4548909" cy="24303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416" y="6560389"/>
            <a:ext cx="25779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Nature, 2013.  Importance of being uncertain.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4738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Significance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How do we know the nature of H</a:t>
            </a:r>
            <a:r>
              <a:rPr lang="en-US" baseline="-25000" dirty="0" smtClean="0">
                <a:latin typeface="Calibri" charset="0"/>
              </a:rPr>
              <a:t>0</a:t>
            </a:r>
            <a:r>
              <a:rPr lang="en-US" dirty="0" smtClean="0">
                <a:latin typeface="Calibri" charset="0"/>
              </a:rPr>
              <a:t>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We make one really important assumption...</a:t>
            </a:r>
            <a:endParaRPr lang="en-US" dirty="0" smtClean="0">
              <a:ea typeface="Cambria Math" charset="0"/>
              <a:cs typeface="Cambria Math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  <a:ea typeface="Cambria Math" charset="0"/>
                <a:cs typeface="Cambria Math" charset="0"/>
              </a:rPr>
              <a:t>The population standard deviation can be estimated from the sample </a:t>
            </a:r>
            <a:r>
              <a:rPr lang="en-US" dirty="0" err="1" smtClean="0">
                <a:latin typeface="Calibri" charset="0"/>
                <a:ea typeface="Cambria Math" charset="0"/>
                <a:cs typeface="Cambria Math" charset="0"/>
              </a:rPr>
              <a:t>s.d.</a:t>
            </a:r>
            <a:endParaRPr lang="en-US" dirty="0" smtClean="0">
              <a:latin typeface="Calibri" charset="0"/>
              <a:ea typeface="Cambria Math" charset="0"/>
              <a:cs typeface="Cambria Math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  <a:ea typeface="Cambria Math" charset="0"/>
              <a:cs typeface="Cambria Math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  <a:ea typeface="Cambria Math" charset="0"/>
                <a:cs typeface="Cambria Math" charset="0"/>
              </a:rPr>
              <a:t>Is this true?</a:t>
            </a:r>
            <a:endParaRPr lang="en-U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700" y="4767775"/>
            <a:ext cx="2959100" cy="18895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4200" y="5189353"/>
            <a:ext cx="4746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Yes, but </a:t>
            </a:r>
            <a:r>
              <a:rPr lang="en-US" sz="2800" b="1" smtClean="0">
                <a:solidFill>
                  <a:srgbClr val="FF0000"/>
                </a:solidFill>
              </a:rPr>
              <a:t>gets better for </a:t>
            </a:r>
            <a:r>
              <a:rPr lang="en-US" sz="2800" b="1" dirty="0" smtClean="0">
                <a:solidFill>
                  <a:srgbClr val="FF0000"/>
                </a:solidFill>
              </a:rPr>
              <a:t>large </a:t>
            </a:r>
            <a:r>
              <a:rPr lang="en-US" sz="2800" b="1" i="1" dirty="0" smtClean="0">
                <a:solidFill>
                  <a:srgbClr val="FF0000"/>
                </a:solidFill>
              </a:rPr>
              <a:t>n</a:t>
            </a:r>
            <a:r>
              <a:rPr lang="en-US" sz="2800" b="1" dirty="0" smtClean="0">
                <a:solidFill>
                  <a:srgbClr val="FF0000"/>
                </a:solidFill>
              </a:rPr>
              <a:t>.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44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How do we know the nature of H</a:t>
            </a:r>
            <a:r>
              <a:rPr lang="en-US" baseline="-25000" dirty="0" smtClean="0">
                <a:latin typeface="Calibri" charset="0"/>
              </a:rPr>
              <a:t>0</a:t>
            </a:r>
            <a:r>
              <a:rPr lang="en-US" dirty="0" smtClean="0">
                <a:latin typeface="Calibri" charset="0"/>
              </a:rPr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0" y="2590800"/>
            <a:ext cx="6007100" cy="3784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</a:t>
            </a:r>
            <a:r>
              <a:rPr lang="en-US" sz="1000" dirty="0" smtClean="0"/>
              <a:t>, p-values, t-tests. Points of significance.  Nature, 2013.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3056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But how we get a </a:t>
            </a:r>
            <a:r>
              <a:rPr lang="en-US" i="1" dirty="0" smtClean="0">
                <a:latin typeface="Calibri" charset="0"/>
              </a:rPr>
              <a:t>p-</a:t>
            </a:r>
            <a:r>
              <a:rPr lang="en-US" dirty="0" smtClean="0">
                <a:latin typeface="Calibri" charset="0"/>
              </a:rPr>
              <a:t>value without doing all that work for any given measurement?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 test statistic!  For normal distributions, this is the </a:t>
            </a:r>
            <a:r>
              <a:rPr lang="en-US" i="1" dirty="0" smtClean="0">
                <a:latin typeface="Calibri" charset="0"/>
              </a:rPr>
              <a:t>t</a:t>
            </a:r>
            <a:r>
              <a:rPr lang="en-US" dirty="0" smtClean="0">
                <a:latin typeface="Calibri" charset="0"/>
              </a:rPr>
              <a:t>-statistic (thus the </a:t>
            </a:r>
            <a:r>
              <a:rPr lang="en-US" i="1" dirty="0" smtClean="0">
                <a:latin typeface="Calibri" charset="0"/>
              </a:rPr>
              <a:t>t</a:t>
            </a:r>
            <a:r>
              <a:rPr lang="en-US" dirty="0" smtClean="0">
                <a:latin typeface="Calibri" charset="0"/>
              </a:rPr>
              <a:t>-test).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0" y="4032120"/>
            <a:ext cx="37465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9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But how we get a </a:t>
            </a:r>
            <a:r>
              <a:rPr lang="en-US" i="1" dirty="0" smtClean="0">
                <a:latin typeface="Calibri" charset="0"/>
              </a:rPr>
              <a:t>p-</a:t>
            </a:r>
            <a:r>
              <a:rPr lang="en-US" dirty="0" smtClean="0">
                <a:latin typeface="Calibri" charset="0"/>
              </a:rPr>
              <a:t>value without doing all that work for any given measurement?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 </a:t>
            </a:r>
            <a:r>
              <a:rPr lang="en-US" i="1" dirty="0" smtClean="0">
                <a:latin typeface="Calibri" charset="0"/>
              </a:rPr>
              <a:t>t</a:t>
            </a:r>
            <a:r>
              <a:rPr lang="en-US" dirty="0" smtClean="0">
                <a:latin typeface="Calibri" charset="0"/>
              </a:rPr>
              <a:t>-statistic follows its own distribution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</a:t>
            </a:r>
            <a:r>
              <a:rPr lang="en-US" sz="1000" dirty="0" smtClean="0"/>
              <a:t>, p-values, t-tests. Points of significance.  Nature, 2013. </a:t>
            </a:r>
            <a:endParaRPr lang="en-US" sz="1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977" y="3465966"/>
            <a:ext cx="4608735" cy="31914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55389" y="3587654"/>
            <a:ext cx="3074500" cy="2236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 Similar </a:t>
            </a:r>
            <a:r>
              <a:rPr lang="en-US" dirty="0">
                <a:latin typeface="Calibri" charset="0"/>
              </a:rPr>
              <a:t>to normal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 Different </a:t>
            </a:r>
            <a:r>
              <a:rPr lang="en-US" dirty="0">
                <a:latin typeface="Calibri" charset="0"/>
              </a:rPr>
              <a:t>to account </a:t>
            </a:r>
            <a:r>
              <a:rPr lang="en-US" dirty="0" smtClean="0">
                <a:latin typeface="Calibri" charset="0"/>
              </a:rPr>
              <a:t>for the fact that for most </a:t>
            </a:r>
            <a:r>
              <a:rPr lang="en-US" i="1" dirty="0" smtClean="0">
                <a:latin typeface="Calibri" charset="0"/>
              </a:rPr>
              <a:t>n</a:t>
            </a:r>
            <a:r>
              <a:rPr lang="en-US" dirty="0" smtClean="0">
                <a:latin typeface="Calibri" charset="0"/>
              </a:rPr>
              <a:t>, the sample derived variance is an under-estimate of the H</a:t>
            </a:r>
            <a:r>
              <a:rPr lang="en-US" baseline="-25000" dirty="0" smtClean="0">
                <a:latin typeface="Calibri" charset="0"/>
              </a:rPr>
              <a:t>0</a:t>
            </a:r>
            <a:r>
              <a:rPr lang="en-US" dirty="0" smtClean="0">
                <a:latin typeface="Calibri" charset="0"/>
              </a:rPr>
              <a:t> variance 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 </a:t>
            </a:r>
            <a:r>
              <a:rPr lang="en-US" dirty="0" smtClean="0">
                <a:latin typeface="Calibri" charset="0"/>
              </a:rPr>
              <a:t>Evidence by figure 3a</a:t>
            </a:r>
          </a:p>
        </p:txBody>
      </p:sp>
    </p:spTree>
    <p:extLst>
      <p:ext uri="{BB962C8B-B14F-4D97-AF65-F5344CB8AC3E}">
        <p14:creationId xmlns:p14="http://schemas.microsoft.com/office/powerpoint/2010/main" val="59728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Practically, we take our value of the </a:t>
            </a:r>
            <a:r>
              <a:rPr lang="en-US" i="1" dirty="0" smtClean="0">
                <a:latin typeface="Calibri" charset="0"/>
              </a:rPr>
              <a:t>t-</a:t>
            </a:r>
            <a:r>
              <a:rPr lang="en-US" dirty="0" smtClean="0">
                <a:latin typeface="Calibri" charset="0"/>
              </a:rPr>
              <a:t>statistic, use a lookup table to get the associated </a:t>
            </a:r>
            <a:r>
              <a:rPr lang="en-US" i="1" dirty="0" smtClean="0">
                <a:latin typeface="Calibri" charset="0"/>
              </a:rPr>
              <a:t>p</a:t>
            </a:r>
            <a:r>
              <a:rPr lang="en-US" dirty="0" smtClean="0">
                <a:latin typeface="Calibri" charset="0"/>
              </a:rPr>
              <a:t>-value, e.g.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scipy.stats.ttest_1samp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</a:t>
            </a:r>
            <a:r>
              <a:rPr lang="en-US" sz="1000" dirty="0" smtClean="0"/>
              <a:t>, p-values, t-tests. Points of significance.  Nature, 2013. </a:t>
            </a:r>
            <a:endParaRPr lang="en-US" sz="1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632" y="3342856"/>
            <a:ext cx="4608735" cy="319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an error bar?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482" y="2499723"/>
            <a:ext cx="62230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7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This was all under the assumption that our data are normally distributed.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Our H</a:t>
            </a:r>
            <a:r>
              <a:rPr lang="en-US" baseline="-25000" dirty="0" smtClean="0">
                <a:latin typeface="Calibri" charset="0"/>
              </a:rPr>
              <a:t>0</a:t>
            </a:r>
            <a:r>
              <a:rPr lang="en-US" dirty="0" smtClean="0">
                <a:latin typeface="Calibri" charset="0"/>
              </a:rPr>
              <a:t> is based on a reference distribution</a:t>
            </a: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For each distribution, there is a specific test-statistic and methodology for significance testing, e.g.</a:t>
            </a:r>
          </a:p>
        </p:txBody>
      </p:sp>
      <p:sp>
        <p:nvSpPr>
          <p:cNvPr id="5" name="Rectangle 4"/>
          <p:cNvSpPr/>
          <p:nvPr/>
        </p:nvSpPr>
        <p:spPr>
          <a:xfrm>
            <a:off x="1109367" y="5200134"/>
            <a:ext cx="659629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3"/>
              </a:rPr>
              <a:t>https://</a:t>
            </a:r>
            <a:r>
              <a:rPr lang="en-US" sz="2800" dirty="0" smtClean="0">
                <a:hlinkClick r:id="rId3"/>
              </a:rPr>
              <a:t>en.wikipedia.org/wiki/Binomial_test</a:t>
            </a:r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6748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One sample test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Comparing to idealized reference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Two sample test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Robustly compare two samples drawn from different conditions (e.g.)</a:t>
            </a:r>
          </a:p>
        </p:txBody>
      </p:sp>
    </p:spTree>
    <p:extLst>
      <p:ext uri="{BB962C8B-B14F-4D97-AF65-F5344CB8AC3E}">
        <p14:creationId xmlns:p14="http://schemas.microsoft.com/office/powerpoint/2010/main" val="43349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Two sample test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Robustly compare two samples drawn from different conditions (e.g.)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3114072"/>
            <a:ext cx="5689600" cy="3543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0041" y="3816474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One sample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30041" y="5492874"/>
            <a:ext cx="130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Two 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44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Two sample test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201" y="2228906"/>
            <a:ext cx="6863597" cy="379975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60101" y="6211227"/>
            <a:ext cx="2360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555555"/>
                </a:solidFill>
                <a:latin typeface="Trebuchet MS" charset="0"/>
              </a:rPr>
              <a:t>scipy.stats.ttest_ind</a:t>
            </a:r>
            <a:endParaRPr lang="en-US" b="1" i="0" dirty="0">
              <a:solidFill>
                <a:srgbClr val="555555"/>
              </a:solidFill>
              <a:effectLst/>
              <a:latin typeface="Trebuchet MS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20299" y="6211227"/>
            <a:ext cx="2084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242729"/>
                </a:solidFill>
                <a:latin typeface="Consolas" charset="0"/>
              </a:rPr>
              <a:t>equal_var</a:t>
            </a:r>
            <a:r>
              <a:rPr lang="en-US" dirty="0">
                <a:solidFill>
                  <a:srgbClr val="242729"/>
                </a:solidFill>
                <a:latin typeface="Consolas" charset="0"/>
              </a:rPr>
              <a:t>=False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89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 final piece, paired test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happens if we have the same sample but before and after treatment?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Compute the differences </a:t>
            </a:r>
            <a:r>
              <a:rPr lang="en-US" i="1" dirty="0" smtClean="0">
                <a:latin typeface="Calibri" charset="0"/>
              </a:rPr>
              <a:t>D</a:t>
            </a:r>
            <a:r>
              <a:rPr lang="en-US" i="1" baseline="-25000" dirty="0" smtClean="0">
                <a:latin typeface="Calibri" charset="0"/>
              </a:rPr>
              <a:t>XY</a:t>
            </a:r>
            <a:r>
              <a:rPr lang="en-US" i="1" dirty="0" smtClean="0">
                <a:latin typeface="Calibri" charset="0"/>
              </a:rPr>
              <a:t> </a:t>
            </a:r>
            <a:r>
              <a:rPr lang="en-US" dirty="0" smtClean="0">
                <a:latin typeface="Calibri" charset="0"/>
              </a:rPr>
              <a:t>and perform a one sample t-test on </a:t>
            </a:r>
            <a:r>
              <a:rPr lang="en-US" i="1" dirty="0" smtClean="0">
                <a:latin typeface="Calibri" charset="0"/>
              </a:rPr>
              <a:t>D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Why is this cool?</a:t>
            </a:r>
            <a:endParaRPr lang="en-US" dirty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67186"/>
          <a:stretch/>
        </p:blipFill>
        <p:spPr>
          <a:xfrm>
            <a:off x="127000" y="2861988"/>
            <a:ext cx="2946400" cy="23577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33946"/>
          <a:stretch/>
        </p:blipFill>
        <p:spPr>
          <a:xfrm>
            <a:off x="2914623" y="2861988"/>
            <a:ext cx="5930954" cy="235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62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Parametric tests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Make assumptions about the parameters and form of the population distributions from which our data are being sampled. 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Is this OK?</a:t>
            </a: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56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9300" cy="5057172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Non-parametric tests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“distribution-free” tests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Make fewer if any assumptions about the nature of the data</a:t>
            </a: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Can be useful if: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Your data deviate from canonical distributions, e.g. skew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Your data are better described by the median (recall...)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You have small sample sizes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Your data are ranked or ordinal in nature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938" y="3275393"/>
            <a:ext cx="2587762" cy="100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5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9300" cy="5057172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Non-parametric tests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Lots of these exist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Beyond the scope of lecture, but you have the basis to learn them (</a:t>
            </a:r>
            <a:r>
              <a:rPr lang="en-US" dirty="0" err="1" smtClean="0">
                <a:latin typeface="Calibri" charset="0"/>
              </a:rPr>
              <a:t>riiiiiight</a:t>
            </a:r>
            <a:r>
              <a:rPr lang="en-US" dirty="0" smtClean="0">
                <a:latin typeface="Calibri" charset="0"/>
              </a:rPr>
              <a:t>???)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Complementary parametric tests of means and non-parametric tests of medians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403918"/>
              </p:ext>
            </p:extLst>
          </p:nvPr>
        </p:nvGraphicFramePr>
        <p:xfrm>
          <a:off x="1524000" y="4826000"/>
          <a:ext cx="65024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1200"/>
                <a:gridCol w="3251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Parametric test of means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Non-parametric test of medians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1-sample </a:t>
                      </a:r>
                      <a:r>
                        <a:rPr lang="en-US" i="1" dirty="0" smtClean="0"/>
                        <a:t>t</a:t>
                      </a:r>
                      <a:r>
                        <a:rPr lang="en-US" i="0" dirty="0" smtClean="0"/>
                        <a:t>-test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1-sample Sign,</a:t>
                      </a:r>
                    </a:p>
                    <a:p>
                      <a:pPr algn="ctr"/>
                      <a:r>
                        <a:rPr lang="en-US" dirty="0" smtClean="0"/>
                        <a:t>1-sample Wilcoxon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2-sample </a:t>
                      </a:r>
                      <a:r>
                        <a:rPr lang="en-US" i="1" dirty="0" smtClean="0"/>
                        <a:t>t</a:t>
                      </a:r>
                      <a:r>
                        <a:rPr lang="en-US" i="0" dirty="0" smtClean="0"/>
                        <a:t>-test</a:t>
                      </a:r>
                      <a:endParaRPr 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Mann-Whitney</a:t>
                      </a:r>
                      <a:r>
                        <a:rPr lang="en-US" baseline="0" dirty="0" smtClean="0"/>
                        <a:t> test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571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final note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9300" cy="5057172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If you test a lot of hypothesis on the same data with a fixed α level, you will, through random chance find significant results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Multiple hypothesis testing problem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Bonferroni, </a:t>
            </a:r>
            <a:r>
              <a:rPr lang="en-US" i="1" dirty="0">
                <a:latin typeface="Calibri" charset="0"/>
              </a:rPr>
              <a:t>q</a:t>
            </a:r>
            <a:r>
              <a:rPr lang="en-US" dirty="0" smtClean="0">
                <a:latin typeface="Calibri" charset="0"/>
              </a:rPr>
              <a:t>-values, local false discovery rate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Can be done intentionally or not: </a:t>
            </a:r>
            <a:r>
              <a:rPr lang="en-US" i="1" dirty="0" smtClean="0">
                <a:latin typeface="Calibri" charset="0"/>
              </a:rPr>
              <a:t>p</a:t>
            </a:r>
            <a:r>
              <a:rPr lang="en-US" dirty="0" smtClean="0">
                <a:latin typeface="Calibri" charset="0"/>
              </a:rPr>
              <a:t>-hacking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Testing hypotheses until you find something significant</a:t>
            </a:r>
          </a:p>
        </p:txBody>
      </p:sp>
    </p:spTree>
    <p:extLst>
      <p:ext uri="{BB962C8B-B14F-4D97-AF65-F5344CB8AC3E}">
        <p14:creationId xmlns:p14="http://schemas.microsoft.com/office/powerpoint/2010/main" val="73643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final note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2670800"/>
            <a:ext cx="8369300" cy="29165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52716" y="5924034"/>
            <a:ext cx="42829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tylervigen.com/spurious-correlations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25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an error bar?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How do we interpret these error bars?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045" y="2872772"/>
            <a:ext cx="62230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97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final note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9300" cy="5057172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68" y="0"/>
            <a:ext cx="8943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3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Hacky hack?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9300" cy="5057172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If we have time, there is a notebook</a:t>
            </a:r>
            <a:r>
              <a:rPr lang="mr-IN" dirty="0" smtClean="0">
                <a:latin typeface="Calibri" charset="0"/>
              </a:rPr>
              <a:t>…</a:t>
            </a:r>
            <a:endParaRPr lang="en-US" dirty="0" smtClean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Pick a partner, don’t be afraid to mix it up, and work through the notebook</a:t>
            </a:r>
            <a:endParaRPr lang="en-U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75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an error bar?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This is better, right?  We know the units.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733" y="2766695"/>
            <a:ext cx="5702534" cy="407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4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an error bar?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does an error bar actually measure?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Two samples of size </a:t>
            </a:r>
            <a:r>
              <a:rPr lang="en-US" i="1" dirty="0" smtClean="0">
                <a:latin typeface="Calibri" charset="0"/>
              </a:rPr>
              <a:t>n</a:t>
            </a: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One has apparent mean of 0 the other of 1.0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Let’s say we do a statistical test;  Which of the below are significantly different? 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(assume significance is called at </a:t>
            </a:r>
            <a:r>
              <a:rPr lang="en-US" i="1" dirty="0" smtClean="0">
                <a:latin typeface="Calibri" charset="0"/>
              </a:rPr>
              <a:t>p</a:t>
            </a:r>
            <a:r>
              <a:rPr lang="en-US" dirty="0" smtClean="0">
                <a:latin typeface="Calibri" charset="0"/>
              </a:rPr>
              <a:t> &lt; 0.05, more on this later)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2103" r="59420" b="55037"/>
          <a:stretch/>
        </p:blipFill>
        <p:spPr>
          <a:xfrm>
            <a:off x="3671454" y="3516200"/>
            <a:ext cx="1801091" cy="15817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Error bars. Points of significance.  Nature, 2013.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3893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an error bar?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does an error bar actually measure?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Two samples of size </a:t>
            </a:r>
            <a:r>
              <a:rPr lang="en-US" i="1" dirty="0" smtClean="0">
                <a:latin typeface="Calibri" charset="0"/>
              </a:rPr>
              <a:t>n</a:t>
            </a: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One has apparent mean of 0, the other of 10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2104" r="51314" b="55037"/>
          <a:stretch/>
        </p:blipFill>
        <p:spPr>
          <a:xfrm>
            <a:off x="3103417" y="3710163"/>
            <a:ext cx="2313710" cy="15817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Error bars. Points of significance.  Nature, 2013. 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2216731" y="5474492"/>
            <a:ext cx="4087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WHAT THE HECK!!?!?!?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32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an error bar?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does an error bar actually measure?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Two samples of size </a:t>
            </a:r>
            <a:r>
              <a:rPr lang="en-US" i="1" dirty="0" smtClean="0">
                <a:latin typeface="Calibri" charset="0"/>
              </a:rPr>
              <a:t>n</a:t>
            </a: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One has apparent mean of 0, the other of 10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561" r="51314" b="55037"/>
          <a:stretch/>
        </p:blipFill>
        <p:spPr>
          <a:xfrm>
            <a:off x="2563091" y="3710163"/>
            <a:ext cx="2854036" cy="15817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Error bars. Points of significance.  Nature, 2013. 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3214259" y="5620708"/>
            <a:ext cx="1741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</a:rPr>
              <a:t>Ohhhh</a:t>
            </a:r>
            <a:r>
              <a:rPr lang="mr-IN" sz="3200" b="1" dirty="0" smtClean="0">
                <a:solidFill>
                  <a:srgbClr val="FF0000"/>
                </a:solidFill>
              </a:rPr>
              <a:t>…</a:t>
            </a:r>
            <a:r>
              <a:rPr lang="en-US" sz="3200" b="1" dirty="0" smtClean="0">
                <a:solidFill>
                  <a:srgbClr val="FF0000"/>
                </a:solidFill>
              </a:rPr>
              <a:t>.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09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17790</TotalTime>
  <Words>1923</Words>
  <Application>Microsoft Macintosh PowerPoint</Application>
  <PresentationFormat>On-screen Show (4:3)</PresentationFormat>
  <Paragraphs>331</Paragraphs>
  <Slides>51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Calibri</vt:lpstr>
      <vt:lpstr>Cambria Math</vt:lpstr>
      <vt:lpstr>Consolas</vt:lpstr>
      <vt:lpstr>Courier New</vt:lpstr>
      <vt:lpstr>Handwriting - Dakota</vt:lpstr>
      <vt:lpstr>Mangal</vt:lpstr>
      <vt:lpstr>Trebuchet MS</vt:lpstr>
      <vt:lpstr>Arial</vt:lpstr>
      <vt:lpstr>Office Theme</vt:lpstr>
      <vt:lpstr>Data Science Methods for Cutting-edge Tech</vt:lpstr>
      <vt:lpstr>Review</vt:lpstr>
      <vt:lpstr>Today…</vt:lpstr>
      <vt:lpstr>Error bars</vt:lpstr>
      <vt:lpstr>Error bars</vt:lpstr>
      <vt:lpstr>Error bars</vt:lpstr>
      <vt:lpstr>Error bars</vt:lpstr>
      <vt:lpstr>Error bars</vt:lpstr>
      <vt:lpstr>Error bars</vt:lpstr>
      <vt:lpstr>Error bars</vt:lpstr>
      <vt:lpstr>Error bars</vt:lpstr>
      <vt:lpstr>Error bars</vt:lpstr>
      <vt:lpstr>Error bars</vt:lpstr>
      <vt:lpstr>Error bars</vt:lpstr>
      <vt:lpstr>Error bars</vt:lpstr>
      <vt:lpstr>Error bars</vt:lpstr>
      <vt:lpstr>Error bars</vt:lpstr>
      <vt:lpstr>Significance</vt:lpstr>
      <vt:lpstr>Significance</vt:lpstr>
      <vt:lpstr>Significance</vt:lpstr>
      <vt:lpstr>Significance</vt:lpstr>
      <vt:lpstr>Significance</vt:lpstr>
      <vt:lpstr>Significance</vt:lpstr>
      <vt:lpstr>Significance</vt:lpstr>
      <vt:lpstr>Significance</vt:lpstr>
      <vt:lpstr>Significance</vt:lpstr>
      <vt:lpstr>p-values</vt:lpstr>
      <vt:lpstr>p-values</vt:lpstr>
      <vt:lpstr>Power (prelude)</vt:lpstr>
      <vt:lpstr>p-values</vt:lpstr>
      <vt:lpstr>p-values</vt:lpstr>
      <vt:lpstr>Hypothesis testing</vt:lpstr>
      <vt:lpstr>Hypothesis testing</vt:lpstr>
      <vt:lpstr>Statistics</vt:lpstr>
      <vt:lpstr>Significance</vt:lpstr>
      <vt:lpstr>Hypothesis testing</vt:lpstr>
      <vt:lpstr>Hypothesis testing</vt:lpstr>
      <vt:lpstr>Hypothesis testing</vt:lpstr>
      <vt:lpstr>Hypothesis testing</vt:lpstr>
      <vt:lpstr>Hypothesis testing</vt:lpstr>
      <vt:lpstr>Hypothesis testing</vt:lpstr>
      <vt:lpstr>Hypothesis testing</vt:lpstr>
      <vt:lpstr>Hypothesis testing</vt:lpstr>
      <vt:lpstr>Hypothesis testing</vt:lpstr>
      <vt:lpstr>Hypothesis testing</vt:lpstr>
      <vt:lpstr>Hypothesis testing</vt:lpstr>
      <vt:lpstr>Hypothesis testing</vt:lpstr>
      <vt:lpstr>One final note…</vt:lpstr>
      <vt:lpstr>One final note…</vt:lpstr>
      <vt:lpstr>One final note…</vt:lpstr>
      <vt:lpstr>Hacky hack?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David A Beck</cp:lastModifiedBy>
  <cp:revision>618</cp:revision>
  <dcterms:created xsi:type="dcterms:W3CDTF">2015-01-21T04:58:27Z</dcterms:created>
  <dcterms:modified xsi:type="dcterms:W3CDTF">2018-02-08T20:25:05Z</dcterms:modified>
</cp:coreProperties>
</file>